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5" r:id="rId13"/>
    <p:sldId id="276" r:id="rId14"/>
    <p:sldId id="277" r:id="rId15"/>
    <p:sldId id="278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-2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C1AC3-84DC-2547-96E7-74AC16FF9CF0}" type="datetimeFigureOut">
              <a:rPr lang="en-US" smtClean="0"/>
              <a:t>27/10/18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E4215-D268-3340-97C9-90EAA4D8C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1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E4215-D268-3340-97C9-90EAA4D8CF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0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85AC8A2-C63C-49A4-89E9-2E4420D2ECA8}" type="datetimeFigureOut">
              <a:rPr lang="en-US" smtClean="0"/>
              <a:t>27/10/18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27/10/18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27/10/18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27/10/18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5AC8A2-C63C-49A4-89E9-2E4420D2ECA8}" type="datetimeFigureOut">
              <a:rPr lang="en-US" smtClean="0"/>
              <a:t>27/10/18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27/10/18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27/10/18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27/10/18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27/10/18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27/10/18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27/10/18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85AC8A2-C63C-49A4-89E9-2E4420D2ECA8}" type="datetimeFigureOut">
              <a:rPr lang="en-US" smtClean="0"/>
              <a:t>27/10/18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JM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560"/>
            <a:ext cx="6324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Legal process outsourcing- the perfect investment opportunity to earn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1083" y="3881760"/>
            <a:ext cx="651071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JM" dirty="0"/>
          </a:p>
          <a:p>
            <a:r>
              <a:rPr lang="en-US" sz="2800" dirty="0"/>
              <a:t>Presented by</a:t>
            </a:r>
            <a:r>
              <a:rPr lang="en-US" sz="2800" dirty="0" smtClean="0"/>
              <a:t>: Dr</a:t>
            </a:r>
            <a:r>
              <a:rPr lang="en-US" sz="2800" dirty="0"/>
              <a:t>. Velma Brown-Hamilton</a:t>
            </a:r>
          </a:p>
          <a:p>
            <a:r>
              <a:rPr lang="en-US" sz="2800" dirty="0" smtClean="0"/>
              <a:t>Attorney-at-Law </a:t>
            </a:r>
          </a:p>
          <a:p>
            <a:r>
              <a:rPr lang="en-US" sz="2800" dirty="0" smtClean="0"/>
              <a:t>Managing Partner- Caribbean Legal Suite</a:t>
            </a:r>
          </a:p>
          <a:p>
            <a:r>
              <a:rPr lang="en-US" sz="2800" dirty="0" smtClean="0"/>
              <a:t>President- Centennial </a:t>
            </a:r>
            <a:r>
              <a:rPr lang="en-US" sz="2800" dirty="0" err="1" smtClean="0"/>
              <a:t>Legis</a:t>
            </a:r>
            <a:r>
              <a:rPr lang="en-US" sz="2800" dirty="0" smtClean="0"/>
              <a:t> Solutions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439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Globalization</a:t>
            </a:r>
          </a:p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r>
              <a:rPr lang="en-US" sz="3600" dirty="0" smtClean="0"/>
              <a:t>  </a:t>
            </a: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FACTORS INFLUENCING THE LPO TREND: </a:t>
            </a:r>
            <a:endParaRPr lang="en-US" dirty="0"/>
          </a:p>
        </p:txBody>
      </p:sp>
      <p:pic>
        <p:nvPicPr>
          <p:cNvPr id="4" name="Picture 3" descr="globaliz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06" y="2510872"/>
            <a:ext cx="6192937" cy="348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3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3200" dirty="0"/>
              <a:t>Economic variations along with increasing price of legal sources</a:t>
            </a:r>
            <a:endParaRPr lang="en-JM" sz="32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mARKET</a:t>
            </a:r>
            <a:r>
              <a:rPr lang="en-US" dirty="0" smtClean="0"/>
              <a:t> DRIVEN</a:t>
            </a:r>
            <a:endParaRPr lang="en-US" dirty="0"/>
          </a:p>
        </p:txBody>
      </p:sp>
      <p:pic>
        <p:nvPicPr>
          <p:cNvPr id="5" name="Picture 4" descr="legal servic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65" y="3032596"/>
            <a:ext cx="5045451" cy="336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3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/>
              <a:t>Development of this internet technology</a:t>
            </a:r>
            <a:endParaRPr lang="en-JM" sz="32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driven</a:t>
            </a:r>
            <a:endParaRPr lang="en-US" dirty="0"/>
          </a:p>
        </p:txBody>
      </p:sp>
      <p:pic>
        <p:nvPicPr>
          <p:cNvPr id="5" name="Picture 4" descr="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42" y="2662016"/>
            <a:ext cx="4729093" cy="31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5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/>
              <a:t>Increased automation of legal functions</a:t>
            </a:r>
            <a:endParaRPr lang="en-JM" sz="3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driven</a:t>
            </a:r>
            <a:endParaRPr lang="en-US" dirty="0"/>
          </a:p>
        </p:txBody>
      </p:sp>
      <p:pic>
        <p:nvPicPr>
          <p:cNvPr id="4" name="Picture 3" descr="gave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356" y="2513118"/>
            <a:ext cx="5420042" cy="361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formation securit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" b="3407"/>
          <a:stretch>
            <a:fillRect/>
          </a:stretch>
        </p:blipFill>
        <p:spPr>
          <a:xfrm>
            <a:off x="894914" y="2539933"/>
            <a:ext cx="7466669" cy="391401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DRIVEN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1249" y="1698993"/>
            <a:ext cx="68403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263B86"/>
                </a:solidFill>
              </a:rPr>
              <a:t>Improvements in Information Security </a:t>
            </a:r>
            <a:endParaRPr lang="en-US" sz="3200" dirty="0">
              <a:solidFill>
                <a:srgbClr val="263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5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chnological-Tool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" b="2628"/>
          <a:stretch>
            <a:fillRect/>
          </a:stretch>
        </p:blipFill>
        <p:spPr>
          <a:xfrm>
            <a:off x="1068122" y="2922485"/>
            <a:ext cx="6831568" cy="35811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/>
              <a:t>mARKET</a:t>
            </a:r>
            <a:r>
              <a:rPr lang="en-US" dirty="0" smtClean="0"/>
              <a:t> DRIVEN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78510" y="1962521"/>
            <a:ext cx="43398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263B86"/>
                </a:solidFill>
              </a:rPr>
              <a:t>New technological tools</a:t>
            </a:r>
            <a:endParaRPr lang="en-US" sz="3200" dirty="0">
              <a:solidFill>
                <a:srgbClr val="263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7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 smtClean="0"/>
              <a:t>Accessibility to outside talent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Round the clock availability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The ability to cut back other operations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LPO structure drives profitability of the client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1162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b="1" dirty="0" smtClean="0"/>
              <a:t>Obstacles there are: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Lack of awareness 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Information security concerns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Research and document review dominates </a:t>
            </a:r>
            <a:r>
              <a:rPr lang="en-US" b="1" dirty="0" err="1" smtClean="0"/>
              <a:t>effectuve</a:t>
            </a:r>
            <a:r>
              <a:rPr lang="en-US" b="1" dirty="0" smtClean="0"/>
              <a:t> work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Outsourcing requires updating: technology, mindset, culture etc.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LPO OPPORTUNITY PERFECT?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2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 smtClean="0"/>
              <a:t>The investment is worth it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Meet Centennial </a:t>
            </a:r>
            <a:r>
              <a:rPr lang="en-US" b="1" dirty="0" err="1" smtClean="0"/>
              <a:t>Legis</a:t>
            </a:r>
            <a:r>
              <a:rPr lang="en-US" b="1" dirty="0" smtClean="0"/>
              <a:t> Solutions LPO service provider at 2-6 Grenada Crescent, New Kingston, </a:t>
            </a:r>
            <a:r>
              <a:rPr lang="en-US" b="1" dirty="0" smtClean="0"/>
              <a:t>Jamaica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OPPORTUNITY IS REAL</a:t>
            </a:r>
            <a:endParaRPr lang="en-US" dirty="0"/>
          </a:p>
        </p:txBody>
      </p:sp>
      <p:pic>
        <p:nvPicPr>
          <p:cNvPr id="5" name="Picture 4" descr="G:\CLS CHAI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86" y="3665297"/>
            <a:ext cx="4330229" cy="2875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15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Office buildin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0171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9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effectLst/>
              </a:rPr>
              <a:t>LEGAL PROCESS </a:t>
            </a:r>
            <a:r>
              <a:rPr lang="en-US" b="1" dirty="0" smtClean="0">
                <a:effectLst/>
              </a:rPr>
              <a:t>OUTSOURCING DEFINED</a:t>
            </a:r>
            <a:endParaRPr lang="en-US" dirty="0">
              <a:effectLst/>
            </a:endParaRPr>
          </a:p>
          <a:p>
            <a:pPr>
              <a:lnSpc>
                <a:spcPct val="200000"/>
              </a:lnSpc>
            </a:pPr>
            <a:r>
              <a:rPr lang="en-US" b="1" dirty="0">
                <a:effectLst/>
              </a:rPr>
              <a:t>Legal process outsourcing is the process of assigning law-related tasks to an external firm (globally) that is able to handle those tasks efficiently. A lot of small and large-scale law firms are outsourcing legal work to external firms nowadays. India is at present world’s leading LPO </a:t>
            </a:r>
            <a:r>
              <a:rPr lang="en-US" b="1" dirty="0" smtClean="0">
                <a:effectLst/>
              </a:rPr>
              <a:t>destination</a:t>
            </a:r>
          </a:p>
          <a:p>
            <a:pPr marL="45720" indent="0">
              <a:lnSpc>
                <a:spcPct val="200000"/>
              </a:lnSpc>
              <a:buNone/>
            </a:pPr>
            <a:endParaRPr lang="en-US" b="1" dirty="0"/>
          </a:p>
          <a:p>
            <a:pPr marL="45720" indent="0">
              <a:lnSpc>
                <a:spcPct val="200000"/>
              </a:lnSpc>
              <a:buNone/>
            </a:pPr>
            <a:endParaRPr lang="en-US" dirty="0"/>
          </a:p>
          <a:p>
            <a:pPr marL="45720" indent="0">
              <a:lnSpc>
                <a:spcPct val="200000"/>
              </a:lnSpc>
              <a:buNone/>
            </a:pPr>
            <a:r>
              <a:rPr lang="en-US" dirty="0" smtClean="0">
                <a:effectLst/>
              </a:rPr>
              <a:t>. 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845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952" y="4036960"/>
            <a:ext cx="2441709" cy="25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5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8" cy="5029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b="1" dirty="0" smtClean="0"/>
              <a:t>Legal document review and finalization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Legal drafting/ document preparation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Legal research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Contract management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Handling of compliance related issues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u="sng" dirty="0" smtClean="0"/>
              <a:t>Success Factor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 smtClean="0"/>
              <a:t>Have managed to get local and international alliance generating local and foreign currency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Cls</a:t>
            </a:r>
            <a:r>
              <a:rPr lang="en-US" dirty="0" smtClean="0"/>
              <a:t> offerings: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8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b="1" dirty="0" smtClean="0">
                <a:solidFill>
                  <a:srgbClr val="263B86"/>
                </a:solidFill>
              </a:rPr>
              <a:t>WELCOME TO THE LUCRATIVE WORLD OF LEGAL PROCESS OUTSOURCING FOR ALL STAKEHOLDERS. IT IS AS CLOSE TO PERFECTION AS AN INVESTMENT AS ONE COULD GET.</a:t>
            </a:r>
            <a:endParaRPr lang="en-US" b="1" dirty="0">
              <a:solidFill>
                <a:srgbClr val="263B8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263B86"/>
                </a:solidFill>
              </a:rPr>
              <a:t>THANK YOU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:\Handshak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2793860"/>
            <a:ext cx="4933950" cy="2825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66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8" cy="5029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/>
              <a:t>Legal Accounting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Contract drafting review and management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Document review and drafting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Discovery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Legal Research and Writing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Litigation Support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Data Analysis and Management 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</a:t>
            </a:r>
            <a:r>
              <a:rPr lang="en-US" dirty="0" err="1" smtClean="0"/>
              <a:t>lPo’S</a:t>
            </a:r>
            <a:r>
              <a:rPr lang="en-US" dirty="0" smtClean="0"/>
              <a:t> offer to law firms: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7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tOP</a:t>
            </a:r>
            <a:r>
              <a:rPr lang="en-US" dirty="0" smtClean="0"/>
              <a:t> TRENDS IN LEGAL OUTSOURCING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83597" y="2257700"/>
            <a:ext cx="2049641" cy="18027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Outsourcing  continues to grow – and its stigma is diminishing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000920" y="2354279"/>
            <a:ext cx="1735755" cy="2119713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Lean and mean legal functions are a top priority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233238" y="4473992"/>
            <a:ext cx="2107377" cy="210622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Hybrid onshore/ offshore outsourcing  is very  popular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912177" y="31746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b="1" dirty="0" smtClean="0"/>
              <a:t>New lawyers are able to achieve important career launching experience by doing work for an LPO. Several brilliant and skilled individuals opt to work in this area.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career launching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 smtClean="0"/>
              <a:t>Support to law firms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Support to legal departments of corporations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Support to organizations in their quest for profitability through cost reduction, efficiency, quick turn around times, while maintaining quality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LPO opens new doors: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79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b="1" u="sng" dirty="0" smtClean="0"/>
              <a:t>The Market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Large and growing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Driven by high demand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Forrester predicted that (</a:t>
            </a:r>
            <a:r>
              <a:rPr lang="en-US" b="1" dirty="0" err="1" smtClean="0"/>
              <a:t>i</a:t>
            </a:r>
            <a:r>
              <a:rPr lang="en-US" b="1" dirty="0" smtClean="0"/>
              <a:t>) e-discovery technology spending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 smtClean="0"/>
              <a:t>(ii) Legal jobs outsourced to India alone, would climb from 12,000 in 2004 to 39,000 in 2008 and 79,000 by 2015.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market data speaks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8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</a:pPr>
            <a:r>
              <a:rPr lang="en-US" sz="2300" b="1" dirty="0" smtClean="0"/>
              <a:t>KPMG- First level document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300" b="1" dirty="0" smtClean="0"/>
              <a:t>	Review costs is estimated to be between 58% and 	90% of total litigation costs.</a:t>
            </a:r>
          </a:p>
          <a:p>
            <a:pPr>
              <a:lnSpc>
                <a:spcPct val="200000"/>
              </a:lnSpc>
            </a:pPr>
            <a:r>
              <a:rPr lang="en-US" sz="2300" b="1" dirty="0" smtClean="0"/>
              <a:t>PWC – Top priorities for law firms in 2016:</a:t>
            </a:r>
          </a:p>
          <a:p>
            <a:pPr marL="1143000" lvl="4" indent="0">
              <a:lnSpc>
                <a:spcPct val="200000"/>
              </a:lnSpc>
              <a:buNone/>
            </a:pPr>
            <a:r>
              <a:rPr lang="en-US" sz="2300" b="1" dirty="0" smtClean="0"/>
              <a:t>- To improve the use of technology</a:t>
            </a:r>
          </a:p>
          <a:p>
            <a:pPr lvl="4">
              <a:lnSpc>
                <a:spcPct val="200000"/>
              </a:lnSpc>
              <a:buFontTx/>
              <a:buChar char="-"/>
            </a:pPr>
            <a:r>
              <a:rPr lang="en-US" sz="2300" b="1" dirty="0" smtClean="0"/>
              <a:t>Standardize business processes</a:t>
            </a:r>
          </a:p>
          <a:p>
            <a:pPr marL="1143000" lvl="4" indent="0">
              <a:lnSpc>
                <a:spcPct val="200000"/>
              </a:lnSpc>
              <a:buNone/>
            </a:pPr>
            <a:endParaRPr lang="en-US" sz="2300" b="1" dirty="0" smtClean="0"/>
          </a:p>
          <a:p>
            <a:pPr marL="1143000" lvl="4" indent="0">
              <a:lnSpc>
                <a:spcPct val="200000"/>
              </a:lnSpc>
              <a:buNone/>
            </a:pPr>
            <a:r>
              <a:rPr lang="en-US" sz="2300" b="1" dirty="0" smtClean="0"/>
              <a:t>Grand </a:t>
            </a:r>
            <a:r>
              <a:rPr lang="en-US" sz="2300" b="1" dirty="0"/>
              <a:t>V</a:t>
            </a:r>
            <a:r>
              <a:rPr lang="en-US" sz="2300" b="1" dirty="0" smtClean="0"/>
              <a:t>iew </a:t>
            </a:r>
            <a:r>
              <a:rPr lang="en-US" sz="2300" b="1" dirty="0" smtClean="0"/>
              <a:t>Research: Estimated a USD $2.35 billion value of the LPO market in 2015 and set to climb to USD 27.19 billion by 2024</a:t>
            </a:r>
          </a:p>
          <a:p>
            <a:pPr marL="1143000" lvl="4" indent="0">
              <a:buNone/>
            </a:pPr>
            <a:endParaRPr lang="en-US" sz="2400" dirty="0"/>
          </a:p>
          <a:p>
            <a:pPr marL="1143000" lvl="4" indent="0">
              <a:buNone/>
            </a:pPr>
            <a:endParaRPr lang="en-US" sz="2400" dirty="0" smtClean="0"/>
          </a:p>
          <a:p>
            <a:pPr marL="1143000" lvl="4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SPEAKS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8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solidFill>
                  <a:srgbClr val="263B86"/>
                </a:solidFill>
              </a:rPr>
              <a:t>Cost restructuring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solidFill>
                  <a:srgbClr val="263B86"/>
                </a:solidFill>
              </a:rPr>
              <a:t>Quality improvement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solidFill>
                  <a:srgbClr val="263B86"/>
                </a:solidFill>
              </a:rPr>
              <a:t>Focus on core business and innovation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solidFill>
                  <a:srgbClr val="263B86"/>
                </a:solidFill>
              </a:rPr>
              <a:t>Speed to market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>
                <a:solidFill>
                  <a:srgbClr val="263B86"/>
                </a:solidFill>
              </a:rPr>
              <a:t>Increased revenue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263B86"/>
                </a:solidFill>
              </a:rPr>
              <a:t>Law society of England and Wales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263B86"/>
                </a:solidFill>
              </a:rPr>
              <a:t>“ Globalization of business activities remains a key feature for top 200 city and large corporate firms”</a:t>
            </a:r>
            <a:endParaRPr lang="en-US" b="1" dirty="0">
              <a:solidFill>
                <a:srgbClr val="263B8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STRATEGY FOR MULTINATIONALS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51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212</TotalTime>
  <Words>518</Words>
  <Application>Microsoft Macintosh PowerPoint</Application>
  <PresentationFormat>On-screen Show (4:3)</PresentationFormat>
  <Paragraphs>91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Grid</vt:lpstr>
      <vt:lpstr>Legal process outsourcing- the perfect investment opportunity to earn</vt:lpstr>
      <vt:lpstr>PowerPoint Presentation</vt:lpstr>
      <vt:lpstr>SERVICES lPo’S offer to law firms:</vt:lpstr>
      <vt:lpstr>tOP TRENDS IN LEGAL OUTSOURCING</vt:lpstr>
      <vt:lpstr>A career launching experience</vt:lpstr>
      <vt:lpstr>LPO opens new doors:</vt:lpstr>
      <vt:lpstr>The market data speaks </vt:lpstr>
      <vt:lpstr>DATA SPEAKS</vt:lpstr>
      <vt:lpstr>GLOBAL STRATEGY FOR MULTINATIONALS</vt:lpstr>
      <vt:lpstr>FACTORS INFLUENCING THE LPO TREND: </vt:lpstr>
      <vt:lpstr>mARKET DRIVEN</vt:lpstr>
      <vt:lpstr>Market driven</vt:lpstr>
      <vt:lpstr>Market driven</vt:lpstr>
      <vt:lpstr>MARKET DRIVEN</vt:lpstr>
      <vt:lpstr>mARKET DRIVEN</vt:lpstr>
      <vt:lpstr>LPO structure drives profitability of the client</vt:lpstr>
      <vt:lpstr>Is LPO OPPORTUNITY PERFECT?</vt:lpstr>
      <vt:lpstr>THE OPPORTUNITY IS REAL</vt:lpstr>
      <vt:lpstr>PowerPoint Presentation</vt:lpstr>
      <vt:lpstr>Cls offerings:</vt:lpstr>
      <vt:lpstr>PowerPoint Presentation</vt:lpstr>
      <vt:lpstr>PowerPoint Presentation</vt:lpstr>
    </vt:vector>
  </TitlesOfParts>
  <Company>student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process outsourcing- the perfect investment opportunity to earn</dc:title>
  <dc:creator>Tiffany Hamilton</dc:creator>
  <cp:lastModifiedBy>Tiffany Hamilton</cp:lastModifiedBy>
  <cp:revision>17</cp:revision>
  <cp:lastPrinted>2018-10-27T13:30:11Z</cp:lastPrinted>
  <dcterms:created xsi:type="dcterms:W3CDTF">2018-10-27T09:56:50Z</dcterms:created>
  <dcterms:modified xsi:type="dcterms:W3CDTF">2018-10-27T14:08:56Z</dcterms:modified>
</cp:coreProperties>
</file>